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Light" pitchFamily="2" charset="77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66">
          <p15:clr>
            <a:srgbClr val="9AA0A6"/>
          </p15:clr>
        </p15:guide>
        <p15:guide id="2" orient="horz" pos="2664">
          <p15:clr>
            <a:srgbClr val="9AA0A6"/>
          </p15:clr>
        </p15:guide>
        <p15:guide id="3" pos="360">
          <p15:clr>
            <a:srgbClr val="9AA0A6"/>
          </p15:clr>
        </p15:guide>
        <p15:guide id="4" orient="horz" pos="2791">
          <p15:clr>
            <a:srgbClr val="9AA0A6"/>
          </p15:clr>
        </p15:guide>
        <p15:guide id="5" orient="horz" pos="1085">
          <p15:clr>
            <a:srgbClr val="9AA0A6"/>
          </p15:clr>
        </p15:guide>
        <p15:guide id="6" orient="horz" pos="1323">
          <p15:clr>
            <a:srgbClr val="9AA0A6"/>
          </p15:clr>
        </p15:guide>
        <p15:guide id="7" pos="2187">
          <p15:clr>
            <a:srgbClr val="9AA0A6"/>
          </p15:clr>
        </p15:guide>
        <p15:guide id="8" pos="1730">
          <p15:clr>
            <a:srgbClr val="9AA0A6"/>
          </p15:clr>
        </p15:guide>
        <p15:guide id="9" pos="22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>
        <p:scale>
          <a:sx n="99" d="100"/>
          <a:sy n="99" d="100"/>
        </p:scale>
        <p:origin x="2000" y="944"/>
      </p:cViewPr>
      <p:guideLst>
        <p:guide orient="horz" pos="966"/>
        <p:guide orient="horz" pos="2664"/>
        <p:guide pos="360"/>
        <p:guide orient="horz" pos="2791"/>
        <p:guide orient="horz" pos="1085"/>
        <p:guide orient="horz" pos="1323"/>
        <p:guide pos="2187"/>
        <p:guide pos="1730"/>
        <p:guide pos="2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f7ddf894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f7ddf894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f78d8a8f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f78d8a8f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78d8a8fc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f78d8a8fc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9af0e4b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29af0e4b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fa0f233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fa0f233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f78d8a8fc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f78d8a8fc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f78d8a8f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f78d8a8f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f78d8a8f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f78d8a8f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f78d8a8f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f78d8a8f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Waar staat de B in BMW voor?</a:t>
            </a:r>
            <a:endParaRPr b="1" i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Antw: Bayerische (Motoren Werke)</a:t>
            </a:r>
            <a:endParaRPr i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f78d8a8f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f78d8a8fc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78d8a8f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78d8a8f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78d8a8f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f78d8a8fc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78d8a8f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78d8a8f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29af0e4b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29af0e4b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78d8a8fc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78d8a8fc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9af0e4b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9af0e4b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dia.gq-magazine.co.uk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olls-roycemotorcars.com/en_GB/showroom/ghost.htm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lamy.com/stock-image-aerial-view-of-munich-bavaria-germany-167421767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1114" b="1124"/>
          <a:stretch/>
        </p:blipFill>
        <p:spPr>
          <a:xfrm>
            <a:off x="119700" y="117825"/>
            <a:ext cx="8904599" cy="48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19700" y="114940"/>
            <a:ext cx="8904600" cy="4894500"/>
          </a:xfrm>
          <a:prstGeom prst="rect">
            <a:avLst/>
          </a:prstGeom>
          <a:solidFill>
            <a:srgbClr val="000000">
              <a:alpha val="5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65700" y="2523788"/>
            <a:ext cx="72126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VIRTUAL PUB QUIZ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Wat weet u van BMW?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8127" y="1651364"/>
            <a:ext cx="627725" cy="6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 rot="10800000" flipH="1">
            <a:off x="4013550" y="2340100"/>
            <a:ext cx="11169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l="20951" r="16544" b="17505"/>
          <a:stretch/>
        </p:blipFill>
        <p:spPr>
          <a:xfrm>
            <a:off x="3471780" y="114725"/>
            <a:ext cx="5562450" cy="48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470125" y="714003"/>
            <a:ext cx="58644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In hoeveel Bond films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schitterde een BMW?</a:t>
            </a:r>
            <a:br>
              <a:rPr lang="en" sz="2600">
                <a:latin typeface="Montserrat"/>
                <a:ea typeface="Montserrat"/>
                <a:cs typeface="Montserrat"/>
                <a:sym typeface="Montserrat"/>
              </a:rPr>
            </a:b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A: in 2 Bond films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B: in 5 Bond films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C: in 8 Bond films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3478850" y="4710978"/>
            <a:ext cx="58644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rgbClr val="FFFFFF"/>
                </a:solidFill>
              </a:rPr>
              <a:t>Source:www.</a:t>
            </a:r>
            <a:r>
              <a:rPr lang="en" sz="700">
                <a:solidFill>
                  <a:srgbClr val="FFFFFF"/>
                </a:solidFill>
                <a:uFill>
                  <a:noFill/>
                </a:uFill>
                <a:hlinkClick r:id="rId5"/>
              </a:rPr>
              <a:t>media.gq-magazine.co.uk</a:t>
            </a: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2"/>
          <p:cNvSpPr/>
          <p:nvPr/>
        </p:nvSpPr>
        <p:spPr>
          <a:xfrm rot="10800000" flipH="1">
            <a:off x="571500" y="1599541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l="7337" r="7345"/>
          <a:stretch/>
        </p:blipFill>
        <p:spPr>
          <a:xfrm>
            <a:off x="3471780" y="114725"/>
            <a:ext cx="5562456" cy="48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4">
            <a:alphaModFix/>
          </a:blip>
          <a:srcRect l="21605" t="9532" b="3337"/>
          <a:stretch/>
        </p:blipFill>
        <p:spPr>
          <a:xfrm rot="10800000">
            <a:off x="3467100" y="104025"/>
            <a:ext cx="5562600" cy="15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470125" y="718450"/>
            <a:ext cx="63810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Wanneer bouwde BMW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zijn eerste elektrische auto?</a:t>
            </a:r>
            <a:br>
              <a:rPr lang="en" sz="1800">
                <a:latin typeface="Montserrat"/>
                <a:ea typeface="Montserrat"/>
                <a:cs typeface="Montserrat"/>
                <a:sym typeface="Montserrat"/>
              </a:rPr>
            </a:b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A: in 1997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B: in 1972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C: in 2010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 rot="10800000" flipH="1">
            <a:off x="571500" y="1599541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l="-97" t="12659" r="11216" b="18611"/>
          <a:stretch/>
        </p:blipFill>
        <p:spPr>
          <a:xfrm>
            <a:off x="147619" y="114725"/>
            <a:ext cx="8886603" cy="489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470125" y="415300"/>
            <a:ext cx="9998700" cy="23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Welke wereldberoemde artiest heeft ooit</a:t>
            </a:r>
            <a:b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een BMW beschilderd in 24 minuten?</a:t>
            </a:r>
            <a:br>
              <a:rPr lang="en" sz="3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A: Karel Appel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B: Andy Warhol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C: Jeff Koons</a:t>
            </a:r>
            <a:endParaRPr sz="3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/>
          <p:nvPr/>
        </p:nvSpPr>
        <p:spPr>
          <a:xfrm rot="10800000" flipH="1">
            <a:off x="586675" y="1307682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l="15107" r="1932" b="2666"/>
          <a:stretch/>
        </p:blipFill>
        <p:spPr>
          <a:xfrm>
            <a:off x="3471780" y="114725"/>
            <a:ext cx="5562450" cy="48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470125" y="561603"/>
            <a:ext cx="58644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 dirty="0">
                <a:latin typeface="Montserrat"/>
                <a:ea typeface="Montserrat"/>
                <a:cs typeface="Montserrat"/>
                <a:sym typeface="Montserrat"/>
              </a:rPr>
              <a:t>De BMW Z1 had hele </a:t>
            </a:r>
            <a:r>
              <a:rPr lang="en" sz="2600" dirty="0" err="1">
                <a:latin typeface="Montserrat"/>
                <a:ea typeface="Montserrat"/>
                <a:cs typeface="Montserrat"/>
                <a:sym typeface="Montserrat"/>
              </a:rPr>
              <a:t>bijzondere</a:t>
            </a:r>
            <a:r>
              <a:rPr lang="en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600" dirty="0" err="1">
                <a:latin typeface="Montserrat"/>
                <a:ea typeface="Montserrat"/>
                <a:cs typeface="Montserrat"/>
                <a:sym typeface="Montserrat"/>
              </a:rPr>
              <a:t>portieren</a:t>
            </a:r>
            <a:r>
              <a:rPr lang="en" sz="2600" dirty="0">
                <a:latin typeface="Montserrat"/>
                <a:ea typeface="Montserrat"/>
                <a:cs typeface="Montserrat"/>
                <a:sym typeface="Montserrat"/>
              </a:rPr>
              <a:t>. Hoe </a:t>
            </a:r>
            <a:r>
              <a:rPr lang="en" sz="2600" dirty="0" err="1">
                <a:latin typeface="Montserrat"/>
                <a:ea typeface="Montserrat"/>
                <a:cs typeface="Montserrat"/>
                <a:sym typeface="Montserrat"/>
              </a:rPr>
              <a:t>gingen</a:t>
            </a:r>
            <a:r>
              <a:rPr lang="en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600" dirty="0" err="1">
                <a:latin typeface="Montserrat"/>
                <a:ea typeface="Montserrat"/>
                <a:cs typeface="Montserrat"/>
                <a:sym typeface="Montserrat"/>
              </a:rPr>
              <a:t>deze</a:t>
            </a:r>
            <a:r>
              <a:rPr lang="en" sz="2600" dirty="0">
                <a:latin typeface="Montserrat"/>
                <a:ea typeface="Montserrat"/>
                <a:cs typeface="Montserrat"/>
                <a:sym typeface="Montserrat"/>
              </a:rPr>
              <a:t> open?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A: </a:t>
            </a:r>
            <a:r>
              <a:rPr lang="en" sz="1800" dirty="0" err="1">
                <a:latin typeface="Montserrat"/>
                <a:ea typeface="Montserrat"/>
                <a:cs typeface="Montserrat"/>
                <a:sym typeface="Montserrat"/>
              </a:rPr>
              <a:t>Naar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achter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B: </a:t>
            </a:r>
            <a:r>
              <a:rPr lang="en" sz="1800" dirty="0" err="1">
                <a:latin typeface="Montserrat"/>
                <a:ea typeface="Montserrat"/>
                <a:cs typeface="Montserrat"/>
                <a:sym typeface="Montserrat"/>
              </a:rPr>
              <a:t>Naar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dirty="0" err="1">
                <a:latin typeface="Montserrat"/>
                <a:ea typeface="Montserrat"/>
                <a:cs typeface="Montserrat"/>
                <a:sym typeface="Montserrat"/>
              </a:rPr>
              <a:t>boven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C: </a:t>
            </a:r>
            <a:r>
              <a:rPr lang="en" sz="1800" dirty="0" err="1">
                <a:latin typeface="Montserrat"/>
                <a:ea typeface="Montserrat"/>
                <a:cs typeface="Montserrat"/>
                <a:sym typeface="Montserrat"/>
              </a:rPr>
              <a:t>Naar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dirty="0" err="1">
                <a:latin typeface="Montserrat"/>
                <a:ea typeface="Montserrat"/>
                <a:cs typeface="Montserrat"/>
                <a:sym typeface="Montserrat"/>
              </a:rPr>
              <a:t>binnen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D: </a:t>
            </a:r>
            <a:r>
              <a:rPr lang="en" sz="1800" dirty="0" err="1">
                <a:latin typeface="Montserrat"/>
                <a:ea typeface="Montserrat"/>
                <a:cs typeface="Montserrat"/>
                <a:sym typeface="Montserrat"/>
              </a:rPr>
              <a:t>Naar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dirty="0" err="1">
                <a:latin typeface="Montserrat"/>
                <a:ea typeface="Montserrat"/>
                <a:cs typeface="Montserrat"/>
                <a:sym typeface="Montserrat"/>
              </a:rPr>
              <a:t>beneden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3478850" y="4710978"/>
            <a:ext cx="58644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5"/>
          <p:cNvSpPr/>
          <p:nvPr/>
        </p:nvSpPr>
        <p:spPr>
          <a:xfrm rot="10800000" flipH="1">
            <a:off x="571500" y="1491511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r, outdoor, person, road&#10;&#10;Description automatically generated">
            <a:extLst>
              <a:ext uri="{FF2B5EF4-FFF2-40B4-BE49-F238E27FC236}">
                <a16:creationId xmlns:a16="http://schemas.microsoft.com/office/drawing/2014/main" id="{2F24416D-7D92-3143-BB4D-D4A21BFE3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1" t="2199" r="22361" b="2621"/>
          <a:stretch/>
        </p:blipFill>
        <p:spPr>
          <a:xfrm>
            <a:off x="3475830" y="134275"/>
            <a:ext cx="5558400" cy="4874950"/>
          </a:xfrm>
          <a:prstGeom prst="rect">
            <a:avLst/>
          </a:prstGeom>
        </p:spPr>
      </p:pic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/>
          <p:nvPr/>
        </p:nvSpPr>
        <p:spPr>
          <a:xfrm rot="10800000" flipH="1">
            <a:off x="571500" y="1491511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5">
            <a:alphaModFix amt="73000"/>
          </a:blip>
          <a:srcRect l="21605" t="9532" b="3337"/>
          <a:stretch/>
        </p:blipFill>
        <p:spPr>
          <a:xfrm rot="5400000">
            <a:off x="1710305" y="1899800"/>
            <a:ext cx="4888850" cy="13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470125" y="561600"/>
            <a:ext cx="38892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Hoe is het BMW M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logo samengesteld?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A: Een rode letter 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B: Een blauwe 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C: De letter M in een </a:t>
            </a:r>
            <a:br>
              <a:rPr lang="en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    lichtblauwe en rode cirkel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D: 3 schuine strepen in de kleur </a:t>
            </a:r>
            <a:br>
              <a:rPr lang="en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    lichtblauw, donkerblauw en </a:t>
            </a:r>
            <a:br>
              <a:rPr lang="en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    rood voor de letter 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/>
          <p:cNvPicPr preferRelativeResize="0"/>
          <p:nvPr/>
        </p:nvPicPr>
        <p:blipFill rotWithShape="1">
          <a:blip r:embed="rId3">
            <a:alphaModFix/>
          </a:blip>
          <a:srcRect l="8536" r="29289"/>
          <a:stretch/>
        </p:blipFill>
        <p:spPr>
          <a:xfrm>
            <a:off x="3624175" y="114725"/>
            <a:ext cx="5410051" cy="489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479650" y="714000"/>
            <a:ext cx="46581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Wat is het best verkochte </a:t>
            </a:r>
            <a:br>
              <a:rPr lang="en" sz="26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BMW model?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A: BMW 3-serie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B: BMW 5-serie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C: BMW 1-serie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D: BMW X1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 rot="10800000" flipH="1">
            <a:off x="571500" y="1599541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l="22155" r="29649"/>
          <a:stretch/>
        </p:blipFill>
        <p:spPr>
          <a:xfrm>
            <a:off x="4838701" y="114725"/>
            <a:ext cx="4195527" cy="48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491950" y="559000"/>
            <a:ext cx="4346700" cy="47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Antwoorden:</a:t>
            </a:r>
            <a:br>
              <a:rPr lang="en" sz="2800">
                <a:latin typeface="Montserrat"/>
                <a:ea typeface="Montserrat"/>
                <a:cs typeface="Montserrat"/>
                <a:sym typeface="Montserrat"/>
              </a:rPr>
            </a:b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Bayerische (Motoren Werke)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C: Nierengrille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letter ‘M’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Een 4-cylinder motorblok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MINI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vlag van de Duitse deelstaat Beieren.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Clive Owen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Munchen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B: 5 films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1972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B: Andy Warhol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D: Naar beneden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D: 3 schuine strepen in de kleur lichtblauw, donkerblauw en rood voor de letter M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A: BMW 3-serie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l="9062" r="9070"/>
          <a:stretch/>
        </p:blipFill>
        <p:spPr>
          <a:xfrm>
            <a:off x="119700" y="117825"/>
            <a:ext cx="8904601" cy="489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/>
          <p:nvPr/>
        </p:nvSpPr>
        <p:spPr>
          <a:xfrm>
            <a:off x="119700" y="114940"/>
            <a:ext cx="8904600" cy="4894500"/>
          </a:xfrm>
          <a:prstGeom prst="rect">
            <a:avLst/>
          </a:prstGeom>
          <a:solidFill>
            <a:srgbClr val="000000">
              <a:alpha val="56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8950" y="2189150"/>
            <a:ext cx="746099" cy="74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t="13515" b="13507"/>
          <a:stretch/>
        </p:blipFill>
        <p:spPr>
          <a:xfrm>
            <a:off x="126250" y="124249"/>
            <a:ext cx="8907973" cy="489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l="21605" t="9532" b="3337"/>
          <a:stretch/>
        </p:blipFill>
        <p:spPr>
          <a:xfrm>
            <a:off x="126225" y="2491375"/>
            <a:ext cx="8907975" cy="25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53325" y="3277400"/>
            <a:ext cx="66903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Waar staat de B in BMW voor?</a:t>
            </a:r>
            <a:endParaRPr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10800000" flipH="1">
            <a:off x="586675" y="4308057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 descr="BMW 2 Serie Coupé, rijdend driekwart vooraanzicht" title="BMW 2 Serie Coupé, rijdend driekwart vooraanzicht"/>
          <p:cNvPicPr preferRelativeResize="0"/>
          <p:nvPr/>
        </p:nvPicPr>
        <p:blipFill rotWithShape="1">
          <a:blip r:embed="rId3">
            <a:alphaModFix/>
          </a:blip>
          <a:srcRect l="33828" t="1487" r="15793"/>
          <a:stretch/>
        </p:blipFill>
        <p:spPr>
          <a:xfrm>
            <a:off x="3471775" y="114300"/>
            <a:ext cx="5562451" cy="48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70125" y="711579"/>
            <a:ext cx="58644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Hoe noemt BMW hun </a:t>
            </a:r>
            <a:br>
              <a:rPr lang="en" sz="26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iconische grille-ontwerp?</a:t>
            </a:r>
            <a:br>
              <a:rPr lang="en" sz="3400">
                <a:latin typeface="Montserrat"/>
                <a:ea typeface="Montserrat"/>
                <a:cs typeface="Montserrat"/>
                <a:sym typeface="Montserrat"/>
              </a:rPr>
            </a:b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A: Levergrille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B: Hartengrille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C: Nierengrille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D: Pantergrille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/>
          <p:nvPr/>
        </p:nvSpPr>
        <p:spPr>
          <a:xfrm rot="10800000" flipH="1">
            <a:off x="571500" y="1599541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9114" t="17375" r="23216"/>
          <a:stretch/>
        </p:blipFill>
        <p:spPr>
          <a:xfrm>
            <a:off x="126250" y="124249"/>
            <a:ext cx="8907973" cy="489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l="21605" t="9532" b="3337"/>
          <a:stretch/>
        </p:blipFill>
        <p:spPr>
          <a:xfrm>
            <a:off x="126225" y="2177050"/>
            <a:ext cx="8907975" cy="28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58425" y="3023050"/>
            <a:ext cx="7342500" cy="13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Met welke letter worden de ‘high performance’ versies van verschillende BMW modellen aangeduid?</a:t>
            </a:r>
            <a:endParaRPr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6"/>
          <p:cNvSpPr/>
          <p:nvPr/>
        </p:nvSpPr>
        <p:spPr>
          <a:xfrm rot="10800000" flipH="1">
            <a:off x="586675" y="4308057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455975" y="729000"/>
            <a:ext cx="4601700" cy="22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Het BMW hoofdkantoor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heeft een opvallende vorm en is een beschermd historisch gebouw in Duitsland. Wat stond model voor het kantoor?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19841" t="-246" r="2560" b="37118"/>
          <a:stretch/>
        </p:blipFill>
        <p:spPr>
          <a:xfrm>
            <a:off x="5557100" y="114725"/>
            <a:ext cx="3477123" cy="48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 rot="10800000" flipH="1">
            <a:off x="567625" y="3228644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5588950" y="4716153"/>
            <a:ext cx="58644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rgbClr val="FFFFFF"/>
                </a:solidFill>
              </a:rPr>
              <a:t>Source: www.wikimedia.org</a:t>
            </a:r>
            <a:endParaRPr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t="1162" b="1152"/>
          <a:stretch/>
        </p:blipFill>
        <p:spPr>
          <a:xfrm>
            <a:off x="126250" y="124249"/>
            <a:ext cx="8907970" cy="489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458425" y="470350"/>
            <a:ext cx="7342500" cy="13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 BMW Group beheert naast BMW</a:t>
            </a:r>
            <a:br>
              <a:rPr lang="en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nog twee andere automerken, te weten 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Rolls-Royce en … ?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8"/>
          <p:cNvSpPr/>
          <p:nvPr/>
        </p:nvSpPr>
        <p:spPr>
          <a:xfrm rot="10800000" flipH="1">
            <a:off x="586675" y="1755357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26250" y="5314950"/>
            <a:ext cx="47421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https://www.rolls-roycemotorcars.com/en_GB/showroom/ghost.html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5077" t="8339" r="1412" b="319"/>
          <a:stretch/>
        </p:blipFill>
        <p:spPr>
          <a:xfrm>
            <a:off x="126250" y="124249"/>
            <a:ext cx="8907974" cy="489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l="21605" t="9532" b="3337"/>
          <a:stretch/>
        </p:blipFill>
        <p:spPr>
          <a:xfrm>
            <a:off x="126225" y="2491375"/>
            <a:ext cx="8907975" cy="25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453325" y="3277400"/>
            <a:ext cx="66903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Waar komen de kleuren </a:t>
            </a:r>
            <a:endParaRPr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het BMW logo vandaan ?</a:t>
            </a:r>
            <a:endParaRPr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 rot="10800000" flipH="1">
            <a:off x="586675" y="4308057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l="5738" t="2061" r="15116" b="2070"/>
          <a:stretch/>
        </p:blipFill>
        <p:spPr>
          <a:xfrm>
            <a:off x="144775" y="114725"/>
            <a:ext cx="8889451" cy="48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 l="21605" t="9532" b="3337"/>
          <a:stretch/>
        </p:blipFill>
        <p:spPr>
          <a:xfrm>
            <a:off x="126225" y="2057400"/>
            <a:ext cx="8907975" cy="296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198625" y="4716153"/>
            <a:ext cx="58644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00">
              <a:solidFill>
                <a:srgbClr val="FFFFFF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485775" y="3200275"/>
            <a:ext cx="7020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2001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produceerde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BMW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een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serie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korte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films met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bekende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regisseurs.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Welke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Hollywood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acteur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speelde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hoofdrol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en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alle</a:t>
            </a:r>
            <a:r>
              <a:rPr lang="en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films?</a:t>
            </a:r>
            <a:endParaRPr sz="2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0"/>
          <p:cNvSpPr/>
          <p:nvPr/>
        </p:nvSpPr>
        <p:spPr>
          <a:xfrm rot="10800000" flipH="1">
            <a:off x="586675" y="4308057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t="27553" b="38213"/>
          <a:stretch/>
        </p:blipFill>
        <p:spPr>
          <a:xfrm>
            <a:off x="126250" y="124249"/>
            <a:ext cx="8907975" cy="489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 amt="65000"/>
          </a:blip>
          <a:srcRect l="21605" t="9532" b="3337"/>
          <a:stretch/>
        </p:blipFill>
        <p:spPr>
          <a:xfrm>
            <a:off x="126225" y="2491375"/>
            <a:ext cx="8907975" cy="25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453325" y="3277400"/>
            <a:ext cx="66903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welke stad staat het hoofdkantoor</a:t>
            </a:r>
            <a:endParaRPr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van BMW?</a:t>
            </a:r>
            <a:endParaRPr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6726" y="4619669"/>
            <a:ext cx="268675" cy="2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 rot="10800000" flipH="1">
            <a:off x="586675" y="4308057"/>
            <a:ext cx="746100" cy="1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26250" y="5429250"/>
            <a:ext cx="66903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Stock: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https://www.alamy.com/stock-image-aerial-view-of-munich-bavaria-germany-167421767.html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Macintosh PowerPoint</Application>
  <PresentationFormat>On-screen Show (16:9)</PresentationFormat>
  <Paragraphs>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Montserrat Light</vt:lpstr>
      <vt:lpstr>Montserrat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Susanne Crooy (180 Kingsday)</cp:lastModifiedBy>
  <cp:revision>1</cp:revision>
  <dcterms:modified xsi:type="dcterms:W3CDTF">2020-04-14T10:03:28Z</dcterms:modified>
</cp:coreProperties>
</file>